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414">
          <p15:clr>
            <a:srgbClr val="A4A3A4"/>
          </p15:clr>
        </p15:guide>
      </p15:sldGuideLst>
    </p:ext>
    <p:ext uri="{2D200454-40CA-4A62-9FC3-DE9A4176ACB9}">
      <p15:notesGuideLst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notesGuideLst>
    </p:ext>
    <p:ext uri="GoogleSlidesCustomDataVersion2">
      <go:slidesCustomData xmlns:go="http://customooxmlschemas.google.com/" r:id="rId8" roundtripDataSignature="AMtx7mgU/uOPVBO/inBn8czRGndbPSNT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414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/>
          <p:nvPr>
            <p:ph idx="2" type="sldImg"/>
          </p:nvPr>
        </p:nvSpPr>
        <p:spPr>
          <a:xfrm>
            <a:off x="2241550" y="685800"/>
            <a:ext cx="237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/>
          <p:nvPr>
            <p:ph idx="2" type="sldImg"/>
          </p:nvPr>
        </p:nvSpPr>
        <p:spPr>
          <a:xfrm>
            <a:off x="2241550" y="685800"/>
            <a:ext cx="237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jpg"/><Relationship Id="rId10" Type="http://schemas.openxmlformats.org/officeDocument/2006/relationships/image" Target="../media/image1.jpg"/><Relationship Id="rId13" Type="http://schemas.openxmlformats.org/officeDocument/2006/relationships/image" Target="../media/image15.jpg"/><Relationship Id="rId1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jpg"/><Relationship Id="rId3" Type="http://schemas.openxmlformats.org/officeDocument/2006/relationships/image" Target="../media/image4.jpg"/><Relationship Id="rId4" Type="http://schemas.openxmlformats.org/officeDocument/2006/relationships/image" Target="../media/image8.jpg"/><Relationship Id="rId9" Type="http://schemas.openxmlformats.org/officeDocument/2006/relationships/image" Target="../media/image2.jpg"/><Relationship Id="rId14" Type="http://schemas.openxmlformats.org/officeDocument/2006/relationships/image" Target="../media/image7.jpg"/><Relationship Id="rId5" Type="http://schemas.openxmlformats.org/officeDocument/2006/relationships/image" Target="../media/image14.jpg"/><Relationship Id="rId6" Type="http://schemas.openxmlformats.org/officeDocument/2006/relationships/image" Target="../media/image5.jpg"/><Relationship Id="rId7" Type="http://schemas.openxmlformats.org/officeDocument/2006/relationships/image" Target="../media/image12.jpg"/><Relationship Id="rId8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71487" y="527405"/>
            <a:ext cx="5915027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71487" y="2637014"/>
            <a:ext cx="5915027" cy="6285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1pPr>
            <a:lvl2pPr indent="-3619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2pPr>
            <a:lvl3pPr indent="-3619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3pPr>
            <a:lvl4pPr indent="-3619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4pPr>
            <a:lvl5pPr indent="-3619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 2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2255867" y="-61709"/>
            <a:ext cx="2053943" cy="6075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3900"/>
              <a:buFont typeface="Arial"/>
              <a:buNone/>
              <a:defRPr sz="39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343187" y="2278379"/>
            <a:ext cx="2985737" cy="2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327644" y="9212580"/>
            <a:ext cx="192931" cy="189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 2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2255867" y="-61709"/>
            <a:ext cx="2053943" cy="6075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3900"/>
              <a:buFont typeface="Arial"/>
              <a:buNone/>
              <a:defRPr sz="39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6327644" y="9212580"/>
            <a:ext cx="192931" cy="189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6327644" y="9212580"/>
            <a:ext cx="192931" cy="189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467916" y="2469624"/>
            <a:ext cx="5915027" cy="4120623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467916" y="6629226"/>
            <a:ext cx="5915027" cy="2166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471487" y="527405"/>
            <a:ext cx="5915027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471487" y="2637014"/>
            <a:ext cx="2914651" cy="6285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1pPr>
            <a:lvl2pPr indent="-3619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2pPr>
            <a:lvl3pPr indent="-3619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3pPr>
            <a:lvl4pPr indent="-3619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4pPr>
            <a:lvl5pPr indent="-3619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472381" y="527405"/>
            <a:ext cx="5915027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472381" y="2428344"/>
            <a:ext cx="2901258" cy="1190099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45675" spcFirstLastPara="1" rIns="45675" wrap="square" tIns="456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sz="18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1" sz="18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2" type="body"/>
          </p:nvPr>
        </p:nvSpPr>
        <p:spPr>
          <a:xfrm>
            <a:off x="3471862" y="2428344"/>
            <a:ext cx="2915545" cy="1190099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45675" spcFirstLastPara="1" rIns="45675" wrap="square" tIns="456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1pPr>
            <a:lvl2pPr indent="-3619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2pPr>
            <a:lvl3pPr indent="-3619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3pPr>
            <a:lvl4pPr indent="-3619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4pPr>
            <a:lvl5pPr indent="-3619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471487" y="527405"/>
            <a:ext cx="5915027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2915541" y="1426282"/>
            <a:ext cx="3471867" cy="7039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810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810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810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4pPr>
            <a:lvl5pPr indent="-3810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1pPr>
            <a:lvl2pPr indent="-36195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2pPr>
            <a:lvl3pPr indent="-36195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3pPr>
            <a:lvl4pPr indent="-36195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4pPr>
            <a:lvl5pPr indent="-36195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75" lIns="45675" spcFirstLastPara="1" rIns="45675" wrap="square" tIns="456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10"/>
          <p:cNvSpPr/>
          <p:nvPr>
            <p:ph idx="2" type="pic"/>
          </p:nvPr>
        </p:nvSpPr>
        <p:spPr>
          <a:xfrm>
            <a:off x="2915541" y="1426282"/>
            <a:ext cx="3471867" cy="7039683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514781" y="3070860"/>
            <a:ext cx="5834200" cy="607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3900"/>
              <a:buFont typeface="Arial"/>
              <a:buNone/>
              <a:defRPr sz="39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029564" y="5547359"/>
            <a:ext cx="4804635" cy="2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2" type="sldNum"/>
          </p:nvPr>
        </p:nvSpPr>
        <p:spPr>
          <a:xfrm>
            <a:off x="6327644" y="9212580"/>
            <a:ext cx="192931" cy="189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g object 16" id="44" name="Google Shape;4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4950" y="948165"/>
            <a:ext cx="648395" cy="2072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17" id="45" name="Google Shape;4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6766" y="573322"/>
            <a:ext cx="695944" cy="476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18" id="46" name="Google Shape;4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31" y="1243630"/>
            <a:ext cx="1370274" cy="6835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19" id="47" name="Google Shape;4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223862" y="2302011"/>
            <a:ext cx="432263" cy="1014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0" id="48" name="Google Shape;48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53274" y="2747411"/>
            <a:ext cx="579233" cy="29855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1" id="49" name="Google Shape;49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16327" y="1543505"/>
            <a:ext cx="536007" cy="3131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2" id="50" name="Google Shape;50;p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38206" y="1309777"/>
            <a:ext cx="423619" cy="1587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3" id="51" name="Google Shape;51;p1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792976" y="3576475"/>
            <a:ext cx="1564792" cy="14773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4" id="52" name="Google Shape;52;p1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418284" y="714440"/>
            <a:ext cx="419295" cy="4983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5" id="53" name="Google Shape;53;p1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05678" y="2359337"/>
            <a:ext cx="2632481" cy="10275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6" id="54" name="Google Shape;54;p1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729514" y="1556733"/>
            <a:ext cx="406328" cy="3131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7" id="55" name="Google Shape;55;p1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5153130" y="3166354"/>
            <a:ext cx="1149820" cy="22181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g object 28" id="56" name="Google Shape;56;p1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12367" y="5979881"/>
            <a:ext cx="6436394" cy="35588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2"/>
          <p:cNvCxnSpPr/>
          <p:nvPr/>
        </p:nvCxnSpPr>
        <p:spPr>
          <a:xfrm flipH="1" rot="10800000">
            <a:off x="2494714" y="3386848"/>
            <a:ext cx="1" cy="2121170"/>
          </a:xfrm>
          <a:prstGeom prst="straightConnector1">
            <a:avLst/>
          </a:prstGeom>
          <a:noFill/>
          <a:ln cap="flat" cmpd="sng" w="142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8" name="Google Shape;58;p12"/>
          <p:cNvCxnSpPr/>
          <p:nvPr/>
        </p:nvCxnSpPr>
        <p:spPr>
          <a:xfrm flipH="1" rot="10800000">
            <a:off x="2594135" y="3382438"/>
            <a:ext cx="1" cy="2218189"/>
          </a:xfrm>
          <a:prstGeom prst="straightConnector1">
            <a:avLst/>
          </a:prstGeom>
          <a:noFill/>
          <a:ln cap="flat" cmpd="sng" w="142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12"/>
          <p:cNvCxnSpPr/>
          <p:nvPr/>
        </p:nvCxnSpPr>
        <p:spPr>
          <a:xfrm flipH="1" rot="10800000">
            <a:off x="3052333" y="5053796"/>
            <a:ext cx="1" cy="524782"/>
          </a:xfrm>
          <a:prstGeom prst="straightConnector1">
            <a:avLst/>
          </a:prstGeom>
          <a:noFill/>
          <a:ln cap="flat" cmpd="sng" w="142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12"/>
          <p:cNvCxnSpPr/>
          <p:nvPr/>
        </p:nvCxnSpPr>
        <p:spPr>
          <a:xfrm>
            <a:off x="225335" y="2751820"/>
            <a:ext cx="376069" cy="1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1" name="Google Shape;61;p12"/>
          <p:cNvSpPr txBox="1"/>
          <p:nvPr>
            <p:ph type="title"/>
          </p:nvPr>
        </p:nvSpPr>
        <p:spPr>
          <a:xfrm>
            <a:off x="2255867" y="-61709"/>
            <a:ext cx="2053943" cy="6075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3900"/>
              <a:buFont typeface="Arial"/>
              <a:buNone/>
              <a:defRPr sz="3900">
                <a:solidFill>
                  <a:srgbClr val="01010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343187" y="2278379"/>
            <a:ext cx="6177388" cy="2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5pPr>
            <a:lvl6pPr indent="-361950" lvl="5" marL="2743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6pPr>
            <a:lvl7pPr indent="-361950" lvl="6" marL="3200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7pPr>
            <a:lvl8pPr indent="-361950" lvl="7" marL="3657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8pPr>
            <a:lvl9pPr indent="-361950" lvl="8" marL="41148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Char char="•"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6327644" y="9212580"/>
            <a:ext cx="192931" cy="189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71487" y="527405"/>
            <a:ext cx="5915027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Calibri"/>
              <a:buNone/>
              <a:defRPr b="0" i="0" sz="3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71487" y="2637014"/>
            <a:ext cx="5915027" cy="6285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195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195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195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195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195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195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166552" y="9342162"/>
            <a:ext cx="219961" cy="2058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/>
          <p:nvPr/>
        </p:nvSpPr>
        <p:spPr>
          <a:xfrm>
            <a:off x="0" y="0"/>
            <a:ext cx="7197301" cy="10135543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"/>
              <a:buFont typeface="Arial"/>
              <a:buNone/>
            </a:pPr>
            <a:r>
              <a:t/>
            </a:r>
            <a:endParaRPr b="0" i="0" sz="122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630475" y="602645"/>
            <a:ext cx="5395509" cy="302182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343"/>
              </a:buClr>
              <a:buSzPts val="1343"/>
              <a:buFont typeface="Calibri"/>
              <a:buNone/>
            </a:pPr>
            <a:r>
              <a:rPr b="1" i="0" lang="en-US" sz="1400" u="none" cap="none" strike="noStrike">
                <a:solidFill>
                  <a:srgbClr val="474343"/>
                </a:solidFill>
                <a:latin typeface="Arial"/>
                <a:ea typeface="Arial"/>
                <a:cs typeface="Arial"/>
                <a:sym typeface="Arial"/>
              </a:rPr>
              <a:t>Xiyao Wang</a:t>
            </a:r>
            <a:endParaRPr b="1" i="0" sz="1400" u="none" cap="none" strike="noStrike">
              <a:solidFill>
                <a:srgbClr val="47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630475" y="2886027"/>
            <a:ext cx="5395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343"/>
              </a:buClr>
              <a:buSzPts val="980"/>
              <a:buFont typeface="Calibri"/>
              <a:buNone/>
            </a:pPr>
            <a:r>
              <a:rPr b="1" i="0" lang="en-US" sz="980" u="none" cap="none" strike="noStrike">
                <a:solidFill>
                  <a:srgbClr val="474343"/>
                </a:solidFill>
                <a:latin typeface="Arial"/>
                <a:ea typeface="Arial"/>
                <a:cs typeface="Arial"/>
                <a:sym typeface="Arial"/>
              </a:rPr>
              <a:t>SELECTED SOLO EXHIBITIONS</a:t>
            </a:r>
            <a:endParaRPr b="0" i="0" sz="980" u="none" cap="none" strike="noStrike">
              <a:solidFill>
                <a:srgbClr val="47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585136" y="866647"/>
            <a:ext cx="5481600" cy="4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85950" spcFirstLastPara="1" rIns="85950" wrap="square" tIns="429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2"/>
              <a:buFont typeface="Calibri"/>
              <a:buNone/>
            </a:pPr>
            <a: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  <a:t>b. 1992, China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Now l</a:t>
            </a: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ives and works in Berlin</a:t>
            </a:r>
            <a:endParaRPr b="0" i="0" sz="880" u="none" cap="none" strike="noStrike">
              <a:solidFill>
                <a:srgbClr val="53535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2"/>
              <a:buFont typeface="Calibri"/>
              <a:buNone/>
            </a:pPr>
            <a:r>
              <a:t/>
            </a:r>
            <a:endParaRPr b="0" i="0" sz="882" u="none" cap="none" strike="noStrike">
              <a:solidFill>
                <a:srgbClr val="3E3E3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1" name="Google Shape;81;p1"/>
          <p:cNvCxnSpPr/>
          <p:nvPr/>
        </p:nvCxnSpPr>
        <p:spPr>
          <a:xfrm>
            <a:off x="584885" y="2621303"/>
            <a:ext cx="56913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object 3" id="82" name="Google Shape;8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70930" y="9458814"/>
            <a:ext cx="1919194" cy="10034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"/>
          <p:cNvSpPr txBox="1"/>
          <p:nvPr/>
        </p:nvSpPr>
        <p:spPr>
          <a:xfrm>
            <a:off x="623600" y="1345064"/>
            <a:ext cx="5395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343"/>
              </a:buClr>
              <a:buSzPts val="980"/>
              <a:buFont typeface="Calibri"/>
              <a:buNone/>
            </a:pPr>
            <a:r>
              <a:rPr b="1" i="0" lang="en-US" sz="980" u="none" cap="none" strike="noStrike">
                <a:solidFill>
                  <a:srgbClr val="474343"/>
                </a:solidFill>
                <a:latin typeface="Arial"/>
                <a:ea typeface="Arial"/>
                <a:cs typeface="Arial"/>
                <a:sym typeface="Arial"/>
              </a:rPr>
              <a:t>EDUCATION</a:t>
            </a:r>
            <a:endParaRPr b="0" i="0" sz="980" u="none" cap="none" strike="noStrike">
              <a:solidFill>
                <a:srgbClr val="47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-1370770" y="7518773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20713" y="6670629"/>
            <a:ext cx="2630949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343"/>
              </a:buClr>
              <a:buSzPts val="980"/>
              <a:buFont typeface="Calibri"/>
              <a:buNone/>
            </a:pPr>
            <a:r>
              <a:rPr b="1" i="0" lang="en-US" sz="980" u="none" cap="none" strike="noStrike">
                <a:solidFill>
                  <a:srgbClr val="474343"/>
                </a:solidFill>
                <a:latin typeface="Arial"/>
                <a:ea typeface="Arial"/>
                <a:cs typeface="Arial"/>
                <a:sym typeface="Arial"/>
              </a:rPr>
              <a:t>SELECTED GROUP EXHIBITIONS</a:t>
            </a:r>
            <a:endParaRPr b="0" i="0" sz="980" u="none" cap="none" strike="noStrike">
              <a:solidFill>
                <a:srgbClr val="47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33357" y="1626019"/>
            <a:ext cx="450000" cy="73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882"/>
              <a:buFont typeface="Calibri"/>
              <a:buNone/>
            </a:pPr>
            <a: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  <a:t>2020</a:t>
            </a:r>
            <a:b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882"/>
              <a:buFont typeface="Calibri"/>
              <a:buNone/>
            </a:pPr>
            <a: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  <a:t>2018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882"/>
              <a:buFont typeface="Calibri"/>
              <a:buNone/>
            </a:pPr>
            <a:r>
              <a:rPr b="0" i="0" lang="en-US" sz="882" u="none" cap="none" strike="noStrike">
                <a:solidFill>
                  <a:srgbClr val="3E3E3E"/>
                </a:solidFill>
                <a:latin typeface="Calibri"/>
                <a:ea typeface="Calibri"/>
                <a:cs typeface="Calibri"/>
                <a:sym typeface="Calibri"/>
              </a:rPr>
              <a:t>2014</a:t>
            </a:r>
            <a:endParaRPr b="0" i="0" sz="1400" u="none" cap="none" strike="noStrike">
              <a:solidFill>
                <a:srgbClr val="3E3E3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96975" y="1688864"/>
            <a:ext cx="4295100" cy="6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127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MFA, HFBK, University of Fine Ans of Hamburg， Hamburg, Germany</a:t>
            </a:r>
            <a:endParaRPr i="0" sz="88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" lvl="0" marL="12700" marR="5080" rtl="0" algn="l">
              <a:lnSpc>
                <a:spcPct val="114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MFA, State University of New York at Purchase, New York, United States</a:t>
            </a:r>
            <a:endParaRPr i="0" sz="88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" lvl="0" marL="12700" marR="5080" rtl="0" algn="l">
              <a:lnSpc>
                <a:spcPct val="12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BA, HFBK, University of Fine Arts of Hamburg ，Hamburg, Germany</a:t>
            </a:r>
            <a:endParaRPr i="0" sz="88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" lvl="0" marL="12700" marR="5080" rtl="0" algn="l">
              <a:lnSpc>
                <a:spcPct val="12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rPr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BA, Sichuan Fine Art Institute, Chongqing, China</a:t>
            </a:r>
            <a:endParaRPr i="0" sz="88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196975" y="3240181"/>
            <a:ext cx="4684200" cy="33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“Wingless Shadow”, Tang Contemporary Art, Seoul, South Korea</a:t>
            </a: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“Lightly Floats and Drifts the Boat ”, König Gallery, Mexico City, Mexico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“Before the Sun Goes Down”, Tang Contemporary Art, Bangkok, Thailand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Blue Hour”, Massimo de Carlo, Milan, Italy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“Touching the Invisible”, Song Art Museum,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“Do You Hear the Waterfall”, Perrotin Gallery, New York, United States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“Liang Xiao Yin”, Tang Contemporary Art,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“En l’air”, Massimo de Carlo, Frieze London, London, United Kingdom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“Allongé – Out of Reach”, Perrotin Gallery, Seoul, South Korea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“Art Basel with Perrotin Gallery”, Basel, Switzerland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“Wild Garden”, Tang Contemporary Art, Beijing Contemporary Art Expo,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“On the Way to Penglai Island”, König Gallery, Berlin,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 Carnival in the Forest”, Massimo de Carlo, London, United Kingdom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Endless Dream”, Arndt Collection, Melbourne, Cape Schanck, Australia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Crystalline Moon Palace”, Perrotin Gallery, Paris, France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“Castel in the Air”, Geber Stauffer Fine Arts, Zurich, Switzerland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 Dance to Fly in the Blossoming Trees”, A Thousand Plateaus Gallery, Chengdu,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“Peach Blossom Spring Story”, Soy Capitán Gallery, Berlin, Germany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675260" y="3239540"/>
            <a:ext cx="357000" cy="31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2022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200297" y="7101613"/>
            <a:ext cx="4982443" cy="1794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“Abstraction (Re)Creation – 20 Under 40”, X Museum,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“De Sculptura”, Albertina Museum, Klosterneuburg Wien, Austria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“Collection Majudia – New Selection of Works”, Arsenal Contemporary, Montreal, Canada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“Nos Limites da Forma”, Museum Inimá de Paula, Brazil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“Nurture Gaia”, Bangkok Art Biennale, Bangkok, Thailand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“Motion in Stillness: Dance and the Human Body in Movement”, Victoria Miro, London, United Kingdom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“Supercrowds/Supercommunity”, TANK Shanghai, Shanghai,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“Habiter Le Monde”, Le Château d’Aubenas, Aubenas, France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“Bridging the Boundaries”, Yuan Art Museum,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“Golden: The 28th Anniversary Exhibition”, Tang Contemporary Art, Beijing, China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675260" y="7105723"/>
            <a:ext cx="408097" cy="2508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0" y="0"/>
            <a:ext cx="7197301" cy="10135543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"/>
              <a:buFont typeface="Arial"/>
              <a:buNone/>
            </a:pPr>
            <a:r>
              <a:t/>
            </a:r>
            <a:endParaRPr b="0" i="0" sz="122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ject 3"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70930" y="9458814"/>
            <a:ext cx="1919194" cy="10034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>
            <a:off x="-1370770" y="7518773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1196975" y="1003759"/>
            <a:ext cx="5661025" cy="59863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“Boundless Reverie”, K11 Art Foundation, Hong Kong,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“Questionings on Painting”, CAFA Art Museum,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“Symphony of Coexistence – Chinese and Southeast Asian Art Invitational Exhibition”, [Venue not specified],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“Translations: Afro-Asian Poetics”, The Institutum, Singapore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Arndt Collection: From One World to Another”, Shepparton Art Museum, Victoria, Australia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Collection Exhibition of Art Museum of Sichuan Fine Arts Institute”, Chongqing,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“Kong-Fu: Form and Meaning”, Yuan Art Museum,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“Unknown/Chronology/Object”, One Man At A Lonely Island Special Project, Pingshan Art Museum, Shenzhen,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“Places and Events”, König Gallery, Berlin,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“Mille Cortex”, Tang Contemporary Art Gallery, Hong Kong,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“Boundless”, Aurora Museum, Shanghai,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 Marvellous Memory”, Shanghai Jiushi Art Museum, Shanghai,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“I'm Stepping High, I'm Drifting, and There I Go Leaping”, Xiao Museum of Contemporary Art, Rizhao,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“L’Empire des Sens”, Tang Contemporary Art, Seoul, South Korea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“What You See Is What You Get”, Massimo de Carlo, Milan, Italy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“Post-me Generation”, Tang Contemporary Art Gallery,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“Collection Presentation”, Arndt Collection, Cape Schanck, Australia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“MISA Discoveries”, König Gallery, Berlin,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“Low Fever”, Tang Contemporary Art Gallery, Hong Kong,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“Jung x 5”, Plain Gallery, Milan, Italy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“The River”, Spinnerei, Leipzig,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“I-Define”, A Thousand Plateaus Gallery, Chengdu,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“If not now…”, MomSpace, Hamburg,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“Summer Fling”, Beehive Center for Contemporary Art, Beijing,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“Printed Matter’s NY Art Book Fair”, MoMA PS1, New York, United States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“I Mean It When I Say XXX”, CONDO Shanghai, Gallery Vacancy, Shanghai,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“Performance Festival”, Cité Internationale des Arts, Paris, France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“Masse Phase”, Sprink, Düsseldorf,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“Inter-Youth”, Art Gallery of China Academy of Art, Hangzhou,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“ARTz IV”, BENZENE, Hamburg,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“Korvaka 1”, Goldsmith Fine Art College, London, United Kingdom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“Ji Lie Che Jian”, Tank Loft – Chongqing Contemporary Art Center, Chongqing, China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“Guanlan Games”, Peter Ford Gallery, Bristol, United Kingdom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“Chongqing Art Gallery”, Huangjueping, Chongqing, China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657225" y="1003759"/>
            <a:ext cx="344303" cy="59863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2022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2021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2020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2018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2017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2012</a:t>
            </a:r>
            <a:endParaRPr b="0" i="0" sz="88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620713" y="7354995"/>
            <a:ext cx="5395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343"/>
              </a:buClr>
              <a:buSzPts val="980"/>
              <a:buFont typeface="Calibri"/>
              <a:buNone/>
            </a:pPr>
            <a:r>
              <a:rPr b="1" i="0" lang="en-US" sz="980" u="none" cap="none" strike="noStrike">
                <a:solidFill>
                  <a:srgbClr val="474343"/>
                </a:solidFill>
                <a:latin typeface="Arial"/>
                <a:ea typeface="Arial"/>
                <a:cs typeface="Arial"/>
                <a:sym typeface="Arial"/>
              </a:rPr>
              <a:t>AWARDS</a:t>
            </a:r>
            <a:endParaRPr b="0" i="0" sz="980" u="none" cap="none" strike="noStrike">
              <a:solidFill>
                <a:srgbClr val="47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196975" y="7761987"/>
            <a:ext cx="5622000" cy="791034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“Nomination Hiscox Art Award (Hiscox Kunstpreis)”, Hamburg,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“Schües Art Award (Schües-Stiftung, Christa und Nikolaus Schües)”, Hamburg,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“Nomination DAAD Art Award”, Hamburg, Germany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“Zhou Chunya Scholarship”, China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620713" y="7761986"/>
            <a:ext cx="436899" cy="791034"/>
          </a:xfrm>
          <a:prstGeom prst="rect">
            <a:avLst/>
          </a:prstGeom>
          <a:noFill/>
          <a:ln>
            <a:noFill/>
          </a:ln>
        </p:spPr>
        <p:txBody>
          <a:bodyPr anchorCtr="0" anchor="t" bIns="42950" lIns="42950" spcFirstLastPara="1" rIns="42950" wrap="square" tIns="4295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2017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  <a:b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2011</a:t>
            </a:r>
            <a:endParaRPr b="0" i="0" sz="88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OCTO</dc:creator>
</cp:coreProperties>
</file>